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2" r:id="rId3"/>
    <p:sldId id="284" r:id="rId4"/>
    <p:sldId id="295" r:id="rId5"/>
    <p:sldId id="302" r:id="rId6"/>
    <p:sldId id="303" r:id="rId7"/>
    <p:sldId id="304" r:id="rId8"/>
    <p:sldId id="305" r:id="rId9"/>
    <p:sldId id="307" r:id="rId10"/>
    <p:sldId id="306" r:id="rId11"/>
    <p:sldId id="308" r:id="rId12"/>
    <p:sldId id="315" r:id="rId13"/>
    <p:sldId id="309" r:id="rId14"/>
    <p:sldId id="310" r:id="rId15"/>
    <p:sldId id="280" r:id="rId16"/>
  </p:sldIdLst>
  <p:sldSz cx="11520170" cy="6480175"/>
  <p:notesSz cx="6858000" cy="9144000"/>
  <p:defaultTextStyle>
    <a:defPPr>
      <a:defRPr lang="zh-CN"/>
    </a:defPPr>
    <a:lvl1pPr marL="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5963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56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860"/>
    <a:srgbClr val="227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92" y="96"/>
      </p:cViewPr>
      <p:guideLst>
        <p:guide orient="horz" pos="2041"/>
        <p:guide pos="36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7" Type="http://schemas.openxmlformats.org/officeDocument/2006/relationships/image" Target="../media/image19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9086"/>
          <a:stretch>
            <a:fillRect/>
          </a:stretch>
        </p:blipFill>
        <p:spPr>
          <a:xfrm>
            <a:off x="0" y="1449389"/>
            <a:ext cx="8403771" cy="5019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矩形 12"/>
          <p:cNvSpPr/>
          <p:nvPr userDrawn="1"/>
        </p:nvSpPr>
        <p:spPr>
          <a:xfrm>
            <a:off x="1" y="0"/>
            <a:ext cx="11520487" cy="6480175"/>
          </a:xfrm>
          <a:prstGeom prst="rect">
            <a:avLst/>
          </a:prstGeom>
          <a:solidFill>
            <a:srgbClr val="006FBF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思源黑体 CN Normal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037" y="2013055"/>
            <a:ext cx="9792415" cy="138903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073" y="3923557"/>
            <a:ext cx="8064342" cy="140458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75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2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8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t="11488" r="6264" b="11488"/>
          <a:stretch>
            <a:fillRect/>
          </a:stretch>
        </p:blipFill>
        <p:spPr>
          <a:xfrm flipH="1">
            <a:off x="7278781" y="3923557"/>
            <a:ext cx="4241704" cy="25456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5" cstate="hqprint"/>
          <a:srcRect/>
          <a:stretch>
            <a:fillRect/>
          </a:stretch>
        </p:blipFill>
        <p:spPr>
          <a:xfrm>
            <a:off x="213126" y="363193"/>
            <a:ext cx="3413910" cy="1007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196988"/>
            <a:ext cx="8364775" cy="5790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2354" y="259508"/>
            <a:ext cx="2592110" cy="55291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025" y="259508"/>
            <a:ext cx="7584321" cy="55291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025" y="1083642"/>
            <a:ext cx="10368439" cy="47050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8213" y="175592"/>
            <a:ext cx="8581321" cy="57904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039" y="4164114"/>
            <a:ext cx="9792415" cy="1287034"/>
          </a:xfrm>
          <a:prstGeom prst="rect">
            <a:avLst/>
          </a:prstGeom>
        </p:spPr>
        <p:txBody>
          <a:bodyPr anchor="t"/>
          <a:lstStyle>
            <a:lvl1pPr algn="l">
              <a:defRPr sz="504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039" y="2746575"/>
            <a:ext cx="9792415" cy="1417537"/>
          </a:xfrm>
        </p:spPr>
        <p:txBody>
          <a:bodyPr anchor="b"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575945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2pPr>
            <a:lvl3pPr marL="1151890" indent="0">
              <a:buNone/>
              <a:defRPr sz="2015">
                <a:solidFill>
                  <a:schemeClr val="tx1">
                    <a:tint val="75000"/>
                  </a:schemeClr>
                </a:solidFill>
              </a:defRPr>
            </a:lvl3pPr>
            <a:lvl4pPr marL="172783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4pPr>
            <a:lvl5pPr marL="230441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6pPr>
            <a:lvl7pPr marL="345630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7pPr>
            <a:lvl8pPr marL="403225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8pPr>
            <a:lvl9pPr marL="460819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标题 1"/>
          <p:cNvSpPr txBox="1"/>
          <p:nvPr userDrawn="1"/>
        </p:nvSpPr>
        <p:spPr>
          <a:xfrm>
            <a:off x="576025" y="196988"/>
            <a:ext cx="8364775" cy="579048"/>
          </a:xfrm>
          <a:prstGeom prst="rect">
            <a:avLst/>
          </a:prstGeom>
        </p:spPr>
        <p:txBody>
          <a:bodyPr/>
          <a:lstStyle>
            <a:lvl1pPr algn="l" defTabSz="115189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196988"/>
            <a:ext cx="8364775" cy="57904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024" y="1512042"/>
            <a:ext cx="5088216" cy="4276616"/>
          </a:xfrm>
        </p:spPr>
        <p:txBody>
          <a:bodyPr/>
          <a:lstStyle>
            <a:lvl1pPr>
              <a:defRPr sz="3530"/>
            </a:lvl1pPr>
            <a:lvl2pPr>
              <a:defRPr sz="3025"/>
            </a:lvl2pPr>
            <a:lvl3pPr>
              <a:defRPr sz="2520"/>
            </a:lvl3pPr>
            <a:lvl4pPr>
              <a:defRPr sz="2270"/>
            </a:lvl4pPr>
            <a:lvl5pPr>
              <a:defRPr sz="2270"/>
            </a:lvl5pPr>
            <a:lvl6pPr>
              <a:defRPr sz="2270"/>
            </a:lvl6pPr>
            <a:lvl7pPr>
              <a:defRPr sz="2270"/>
            </a:lvl7pPr>
            <a:lvl8pPr>
              <a:defRPr sz="2270"/>
            </a:lvl8pPr>
            <a:lvl9pPr>
              <a:defRPr sz="227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6248" y="1512042"/>
            <a:ext cx="5088216" cy="4276616"/>
          </a:xfrm>
        </p:spPr>
        <p:txBody>
          <a:bodyPr/>
          <a:lstStyle>
            <a:lvl1pPr>
              <a:defRPr sz="3530"/>
            </a:lvl1pPr>
            <a:lvl2pPr>
              <a:defRPr sz="3025"/>
            </a:lvl2pPr>
            <a:lvl3pPr>
              <a:defRPr sz="2520"/>
            </a:lvl3pPr>
            <a:lvl4pPr>
              <a:defRPr sz="2270"/>
            </a:lvl4pPr>
            <a:lvl5pPr>
              <a:defRPr sz="2270"/>
            </a:lvl5pPr>
            <a:lvl6pPr>
              <a:defRPr sz="2270"/>
            </a:lvl6pPr>
            <a:lvl7pPr>
              <a:defRPr sz="2270"/>
            </a:lvl7pPr>
            <a:lvl8pPr>
              <a:defRPr sz="2270"/>
            </a:lvl8pPr>
            <a:lvl9pPr>
              <a:defRPr sz="227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196988"/>
            <a:ext cx="8364775" cy="57904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025" y="1450540"/>
            <a:ext cx="5090216" cy="604516"/>
          </a:xfrm>
        </p:spPr>
        <p:txBody>
          <a:bodyPr anchor="b"/>
          <a:lstStyle>
            <a:lvl1pPr marL="0" indent="0">
              <a:buNone/>
              <a:defRPr sz="3025" b="1"/>
            </a:lvl1pPr>
            <a:lvl2pPr marL="575945" indent="0">
              <a:buNone/>
              <a:defRPr sz="2520" b="1"/>
            </a:lvl2pPr>
            <a:lvl3pPr marL="1151890" indent="0">
              <a:buNone/>
              <a:defRPr sz="2270" b="1"/>
            </a:lvl3pPr>
            <a:lvl4pPr marL="1727835" indent="0">
              <a:buNone/>
              <a:defRPr sz="2015" b="1"/>
            </a:lvl4pPr>
            <a:lvl5pPr marL="2304415" indent="0">
              <a:buNone/>
              <a:defRPr sz="2015" b="1"/>
            </a:lvl5pPr>
            <a:lvl6pPr marL="2880360" indent="0">
              <a:buNone/>
              <a:defRPr sz="2015" b="1"/>
            </a:lvl6pPr>
            <a:lvl7pPr marL="3456305" indent="0">
              <a:buNone/>
              <a:defRPr sz="2015" b="1"/>
            </a:lvl7pPr>
            <a:lvl8pPr marL="4032250" indent="0">
              <a:buNone/>
              <a:defRPr sz="2015" b="1"/>
            </a:lvl8pPr>
            <a:lvl9pPr marL="4608195" indent="0">
              <a:buNone/>
              <a:defRPr sz="201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025" y="2055055"/>
            <a:ext cx="5090216" cy="3733601"/>
          </a:xfrm>
        </p:spPr>
        <p:txBody>
          <a:bodyPr/>
          <a:lstStyle>
            <a:lvl1pPr>
              <a:defRPr sz="3025"/>
            </a:lvl1pPr>
            <a:lvl2pPr>
              <a:defRPr sz="2520"/>
            </a:lvl2pPr>
            <a:lvl3pPr>
              <a:defRPr sz="2270"/>
            </a:lvl3pPr>
            <a:lvl4pPr>
              <a:defRPr sz="2015"/>
            </a:lvl4pPr>
            <a:lvl5pPr>
              <a:defRPr sz="2015"/>
            </a:lvl5pPr>
            <a:lvl6pPr>
              <a:defRPr sz="2015"/>
            </a:lvl6pPr>
            <a:lvl7pPr>
              <a:defRPr sz="2015"/>
            </a:lvl7pPr>
            <a:lvl8pPr>
              <a:defRPr sz="2015"/>
            </a:lvl8pPr>
            <a:lvl9pPr>
              <a:defRPr sz="201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2250" y="1450540"/>
            <a:ext cx="5092216" cy="604516"/>
          </a:xfrm>
        </p:spPr>
        <p:txBody>
          <a:bodyPr anchor="b"/>
          <a:lstStyle>
            <a:lvl1pPr marL="0" indent="0">
              <a:buNone/>
              <a:defRPr sz="3025" b="1"/>
            </a:lvl1pPr>
            <a:lvl2pPr marL="575945" indent="0">
              <a:buNone/>
              <a:defRPr sz="2520" b="1"/>
            </a:lvl2pPr>
            <a:lvl3pPr marL="1151890" indent="0">
              <a:buNone/>
              <a:defRPr sz="2270" b="1"/>
            </a:lvl3pPr>
            <a:lvl4pPr marL="1727835" indent="0">
              <a:buNone/>
              <a:defRPr sz="2015" b="1"/>
            </a:lvl4pPr>
            <a:lvl5pPr marL="2304415" indent="0">
              <a:buNone/>
              <a:defRPr sz="2015" b="1"/>
            </a:lvl5pPr>
            <a:lvl6pPr marL="2880360" indent="0">
              <a:buNone/>
              <a:defRPr sz="2015" b="1"/>
            </a:lvl6pPr>
            <a:lvl7pPr marL="3456305" indent="0">
              <a:buNone/>
              <a:defRPr sz="2015" b="1"/>
            </a:lvl7pPr>
            <a:lvl8pPr marL="4032250" indent="0">
              <a:buNone/>
              <a:defRPr sz="2015" b="1"/>
            </a:lvl8pPr>
            <a:lvl9pPr marL="4608195" indent="0">
              <a:buNone/>
              <a:defRPr sz="201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2250" y="2055055"/>
            <a:ext cx="5092216" cy="3733601"/>
          </a:xfrm>
        </p:spPr>
        <p:txBody>
          <a:bodyPr/>
          <a:lstStyle>
            <a:lvl1pPr>
              <a:defRPr sz="3025"/>
            </a:lvl1pPr>
            <a:lvl2pPr>
              <a:defRPr sz="2520"/>
            </a:lvl2pPr>
            <a:lvl3pPr>
              <a:defRPr sz="2270"/>
            </a:lvl3pPr>
            <a:lvl4pPr>
              <a:defRPr sz="2015"/>
            </a:lvl4pPr>
            <a:lvl5pPr>
              <a:defRPr sz="2015"/>
            </a:lvl5pPr>
            <a:lvl6pPr>
              <a:defRPr sz="2015"/>
            </a:lvl6pPr>
            <a:lvl7pPr>
              <a:defRPr sz="2015"/>
            </a:lvl7pPr>
            <a:lvl8pPr>
              <a:defRPr sz="2015"/>
            </a:lvl8pPr>
            <a:lvl9pPr>
              <a:defRPr sz="201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5" y="196988"/>
            <a:ext cx="8364775" cy="57904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76025" y="196988"/>
            <a:ext cx="8364775" cy="57904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026" y="258006"/>
            <a:ext cx="3790161" cy="1098030"/>
          </a:xfrm>
          <a:prstGeom prst="rect">
            <a:avLst/>
          </a:prstGeom>
        </p:spPr>
        <p:txBody>
          <a:bodyPr anchor="b"/>
          <a:lstStyle>
            <a:lvl1pPr algn="l">
              <a:defRPr sz="252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191" y="258008"/>
            <a:ext cx="6440273" cy="5530650"/>
          </a:xfrm>
        </p:spPr>
        <p:txBody>
          <a:bodyPr/>
          <a:lstStyle>
            <a:lvl1pPr>
              <a:defRPr sz="4030"/>
            </a:lvl1pPr>
            <a:lvl2pPr>
              <a:defRPr sz="3530"/>
            </a:lvl2pPr>
            <a:lvl3pPr>
              <a:defRPr sz="3025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026" y="1356038"/>
            <a:ext cx="3790161" cy="4432620"/>
          </a:xfrm>
        </p:spPr>
        <p:txBody>
          <a:bodyPr/>
          <a:lstStyle>
            <a:lvl1pPr marL="0" indent="0">
              <a:buNone/>
              <a:defRPr sz="1765"/>
            </a:lvl1pPr>
            <a:lvl2pPr marL="575945" indent="0">
              <a:buNone/>
              <a:defRPr sz="1510"/>
            </a:lvl2pPr>
            <a:lvl3pPr marL="1151890" indent="0">
              <a:buNone/>
              <a:defRPr sz="1260"/>
            </a:lvl3pPr>
            <a:lvl4pPr marL="1727835" indent="0">
              <a:buNone/>
              <a:defRPr sz="1135"/>
            </a:lvl4pPr>
            <a:lvl5pPr marL="2304415" indent="0">
              <a:buNone/>
              <a:defRPr sz="1135"/>
            </a:lvl5pPr>
            <a:lvl6pPr marL="2880360" indent="0">
              <a:buNone/>
              <a:defRPr sz="1135"/>
            </a:lvl6pPr>
            <a:lvl7pPr marL="3456305" indent="0">
              <a:buNone/>
              <a:defRPr sz="1135"/>
            </a:lvl7pPr>
            <a:lvl8pPr marL="4032250" indent="0">
              <a:buNone/>
              <a:defRPr sz="1135"/>
            </a:lvl8pPr>
            <a:lvl9pPr marL="4608195" indent="0">
              <a:buNone/>
              <a:defRPr sz="1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096" y="4536122"/>
            <a:ext cx="6912293" cy="535516"/>
          </a:xfrm>
          <a:prstGeom prst="rect">
            <a:avLst/>
          </a:prstGeom>
        </p:spPr>
        <p:txBody>
          <a:bodyPr anchor="b"/>
          <a:lstStyle>
            <a:lvl1pPr algn="l">
              <a:defRPr sz="252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096" y="579015"/>
            <a:ext cx="6912293" cy="3888105"/>
          </a:xfrm>
        </p:spPr>
        <p:txBody>
          <a:bodyPr/>
          <a:lstStyle>
            <a:lvl1pPr marL="0" indent="0">
              <a:buNone/>
              <a:defRPr sz="4030"/>
            </a:lvl1pPr>
            <a:lvl2pPr marL="575945" indent="0">
              <a:buNone/>
              <a:defRPr sz="3530"/>
            </a:lvl2pPr>
            <a:lvl3pPr marL="1151890" indent="0">
              <a:buNone/>
              <a:defRPr sz="3025"/>
            </a:lvl3pPr>
            <a:lvl4pPr marL="1727835" indent="0">
              <a:buNone/>
              <a:defRPr sz="2520"/>
            </a:lvl4pPr>
            <a:lvl5pPr marL="2304415" indent="0">
              <a:buNone/>
              <a:defRPr sz="2520"/>
            </a:lvl5pPr>
            <a:lvl6pPr marL="2880360" indent="0">
              <a:buNone/>
              <a:defRPr sz="2520"/>
            </a:lvl6pPr>
            <a:lvl7pPr marL="3456305" indent="0">
              <a:buNone/>
              <a:defRPr sz="2520"/>
            </a:lvl7pPr>
            <a:lvl8pPr marL="4032250" indent="0">
              <a:buNone/>
              <a:defRPr sz="2520"/>
            </a:lvl8pPr>
            <a:lvl9pPr marL="4608195" indent="0">
              <a:buNone/>
              <a:defRPr sz="252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096" y="5071637"/>
            <a:ext cx="6912293" cy="760521"/>
          </a:xfrm>
        </p:spPr>
        <p:txBody>
          <a:bodyPr/>
          <a:lstStyle>
            <a:lvl1pPr marL="0" indent="0">
              <a:buNone/>
              <a:defRPr sz="1765"/>
            </a:lvl1pPr>
            <a:lvl2pPr marL="575945" indent="0">
              <a:buNone/>
              <a:defRPr sz="1510"/>
            </a:lvl2pPr>
            <a:lvl3pPr marL="1151890" indent="0">
              <a:buNone/>
              <a:defRPr sz="1260"/>
            </a:lvl3pPr>
            <a:lvl4pPr marL="1727835" indent="0">
              <a:buNone/>
              <a:defRPr sz="1135"/>
            </a:lvl4pPr>
            <a:lvl5pPr marL="2304415" indent="0">
              <a:buNone/>
              <a:defRPr sz="1135"/>
            </a:lvl5pPr>
            <a:lvl6pPr marL="2880360" indent="0">
              <a:buNone/>
              <a:defRPr sz="1135"/>
            </a:lvl6pPr>
            <a:lvl7pPr marL="3456305" indent="0">
              <a:buNone/>
              <a:defRPr sz="1135"/>
            </a:lvl7pPr>
            <a:lvl8pPr marL="4032250" indent="0">
              <a:buNone/>
              <a:defRPr sz="1135"/>
            </a:lvl8pPr>
            <a:lvl9pPr marL="4608195" indent="0">
              <a:buNone/>
              <a:defRPr sz="1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025" y="1512042"/>
            <a:ext cx="10368439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024" y="6006163"/>
            <a:ext cx="2688114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51890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167" y="6006163"/>
            <a:ext cx="3648155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5189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6350" y="6006163"/>
            <a:ext cx="2688114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51890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15189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31800" indent="-43180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4030" kern="1200">
          <a:solidFill>
            <a:schemeClr val="tx1"/>
          </a:solidFill>
          <a:latin typeface="+mn-lt"/>
          <a:ea typeface="+mn-ea"/>
          <a:cs typeface="+mn-cs"/>
        </a:defRPr>
      </a:lvl1pPr>
      <a:lvl2pPr marL="935990" indent="-360045" algn="l" defTabSz="1151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530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025" kern="1200">
          <a:solidFill>
            <a:schemeClr val="tx1"/>
          </a:solidFill>
          <a:latin typeface="+mn-lt"/>
          <a:ea typeface="+mn-ea"/>
          <a:cs typeface="+mn-cs"/>
        </a:defRPr>
      </a:lvl3pPr>
      <a:lvl4pPr marL="2016125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92070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»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168015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3960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19905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485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1890" rtl="0" eaLnBrk="1" latinLnBrk="0" hangingPunct="1">
        <a:defRPr sz="2270" kern="1200">
          <a:solidFill>
            <a:schemeClr val="tx1"/>
          </a:solidFill>
          <a:latin typeface="+mn-lt"/>
          <a:ea typeface="+mn-ea"/>
          <a:cs typeface="+mn-cs"/>
        </a:defRPr>
      </a:lvl1pPr>
      <a:lvl2pPr marL="575945" algn="l" defTabSz="1151890" rtl="0" eaLnBrk="1" latinLnBrk="0" hangingPunct="1">
        <a:defRPr sz="2270" kern="1200">
          <a:solidFill>
            <a:schemeClr val="tx1"/>
          </a:solidFill>
          <a:latin typeface="+mn-lt"/>
          <a:ea typeface="+mn-ea"/>
          <a:cs typeface="+mn-cs"/>
        </a:defRPr>
      </a:lvl2pPr>
      <a:lvl3pPr marL="1151890" algn="l" defTabSz="1151890" rtl="0" eaLnBrk="1" latinLnBrk="0" hangingPunct="1">
        <a:defRPr sz="2270" kern="1200">
          <a:solidFill>
            <a:schemeClr val="tx1"/>
          </a:solidFill>
          <a:latin typeface="+mn-lt"/>
          <a:ea typeface="+mn-ea"/>
          <a:cs typeface="+mn-cs"/>
        </a:defRPr>
      </a:lvl3pPr>
      <a:lvl4pPr marL="1727835" algn="l" defTabSz="1151890" rtl="0" eaLnBrk="1" latinLnBrk="0" hangingPunct="1">
        <a:defRPr sz="2270" kern="1200">
          <a:solidFill>
            <a:schemeClr val="tx1"/>
          </a:solidFill>
          <a:latin typeface="+mn-lt"/>
          <a:ea typeface="+mn-ea"/>
          <a:cs typeface="+mn-cs"/>
        </a:defRPr>
      </a:lvl4pPr>
      <a:lvl5pPr marL="2304415" algn="l" defTabSz="1151890" rtl="0" eaLnBrk="1" latinLnBrk="0" hangingPunct="1">
        <a:defRPr sz="2270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1890" rtl="0" eaLnBrk="1" latinLnBrk="0" hangingPunct="1">
        <a:defRPr sz="2270" kern="1200">
          <a:solidFill>
            <a:schemeClr val="tx1"/>
          </a:solidFill>
          <a:latin typeface="+mn-lt"/>
          <a:ea typeface="+mn-ea"/>
          <a:cs typeface="+mn-cs"/>
        </a:defRPr>
      </a:lvl6pPr>
      <a:lvl7pPr marL="3456305" algn="l" defTabSz="1151890" rtl="0" eaLnBrk="1" latinLnBrk="0" hangingPunct="1">
        <a:defRPr sz="2270" kern="1200">
          <a:solidFill>
            <a:schemeClr val="tx1"/>
          </a:solidFill>
          <a:latin typeface="+mn-lt"/>
          <a:ea typeface="+mn-ea"/>
          <a:cs typeface="+mn-cs"/>
        </a:defRPr>
      </a:lvl7pPr>
      <a:lvl8pPr marL="4032250" algn="l" defTabSz="1151890" rtl="0" eaLnBrk="1" latinLnBrk="0" hangingPunct="1">
        <a:defRPr sz="2270" kern="1200">
          <a:solidFill>
            <a:schemeClr val="tx1"/>
          </a:solidFill>
          <a:latin typeface="+mn-lt"/>
          <a:ea typeface="+mn-ea"/>
          <a:cs typeface="+mn-cs"/>
        </a:defRPr>
      </a:lvl8pPr>
      <a:lvl9pPr marL="4608195" algn="l" defTabSz="1151890" rtl="0" eaLnBrk="1" latinLnBrk="0" hangingPunct="1">
        <a:defRPr sz="22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1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13.wmf"/><Relationship Id="rId2" Type="http://schemas.openxmlformats.org/officeDocument/2006/relationships/oleObject" Target="../embeddings/oleObject2.bin"/><Relationship Id="rId19" Type="http://schemas.openxmlformats.org/officeDocument/2006/relationships/vmlDrawing" Target="../drawings/vmlDrawing2.vml"/><Relationship Id="rId18" Type="http://schemas.openxmlformats.org/officeDocument/2006/relationships/slideLayout" Target="../slideLayouts/slideLayout6.xml"/><Relationship Id="rId17" Type="http://schemas.openxmlformats.org/officeDocument/2006/relationships/image" Target="../media/image19.wmf"/><Relationship Id="rId16" Type="http://schemas.openxmlformats.org/officeDocument/2006/relationships/oleObject" Target="../embeddings/oleObject10.bin"/><Relationship Id="rId15" Type="http://schemas.openxmlformats.org/officeDocument/2006/relationships/oleObject" Target="../embeddings/oleObject9.bin"/><Relationship Id="rId14" Type="http://schemas.openxmlformats.org/officeDocument/2006/relationships/image" Target="../media/image18.wmf"/><Relationship Id="rId13" Type="http://schemas.openxmlformats.org/officeDocument/2006/relationships/oleObject" Target="../embeddings/oleObject8.bin"/><Relationship Id="rId12" Type="http://schemas.openxmlformats.org/officeDocument/2006/relationships/image" Target="../media/image17.wmf"/><Relationship Id="rId11" Type="http://schemas.openxmlformats.org/officeDocument/2006/relationships/oleObject" Target="../embeddings/oleObject7.bin"/><Relationship Id="rId10" Type="http://schemas.openxmlformats.org/officeDocument/2006/relationships/oleObject" Target="../embeddings/oleObject6.bin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20.wmf"/><Relationship Id="rId13" Type="http://schemas.openxmlformats.org/officeDocument/2006/relationships/vmlDrawing" Target="../drawings/vmlDrawing3.vml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25.png"/><Relationship Id="rId10" Type="http://schemas.openxmlformats.org/officeDocument/2006/relationships/image" Target="../media/image24.wmf"/><Relationship Id="rId1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30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27.png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2.wmf"/><Relationship Id="rId11" Type="http://schemas.openxmlformats.org/officeDocument/2006/relationships/oleObject" Target="../embeddings/oleObject20.bin"/><Relationship Id="rId10" Type="http://schemas.openxmlformats.org/officeDocument/2006/relationships/image" Target="../media/image31.wmf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7.png"/><Relationship Id="rId3" Type="http://schemas.openxmlformats.org/officeDocument/2006/relationships/image" Target="../media/image36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5485" y="3147695"/>
            <a:ext cx="9956165" cy="920115"/>
          </a:xfrm>
        </p:spPr>
        <p:txBody>
          <a:bodyPr>
            <a:normAutofit fontScale="90000"/>
          </a:bodyPr>
          <a:lstStyle/>
          <a:p>
            <a:pPr algn="ctr"/>
            <a:r>
              <a:rPr sz="311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具有属性级协同注意的知识增强推荐模型</a:t>
            </a:r>
            <a:br>
              <a:rPr sz="3555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br>
              <a:rPr sz="3555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endParaRPr sz="3555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76943" y="3890054"/>
            <a:ext cx="8064342" cy="1402530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23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学号：</a:t>
            </a:r>
            <a:r>
              <a:rPr lang="en-US" altLang="zh-CN" sz="23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S320060131      </a:t>
            </a:r>
            <a:endParaRPr lang="en-US" altLang="zh-CN" sz="23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3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汇报人：朱兴华</a:t>
            </a:r>
            <a:endParaRPr lang="zh-CN" altLang="en-US" sz="23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3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2020</a:t>
            </a:r>
            <a:r>
              <a:rPr lang="zh-CN" altLang="en-US" sz="23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</a:t>
            </a:r>
            <a:r>
              <a:rPr lang="en-US" altLang="zh-CN" sz="23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</a:t>
            </a:r>
            <a:r>
              <a:rPr lang="zh-CN" altLang="en-US" sz="23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月</a:t>
            </a:r>
            <a:endParaRPr lang="zh-CN" altLang="en-US" sz="600" b="1" dirty="0">
              <a:solidFill>
                <a:schemeClr val="bg1">
                  <a:lumMod val="8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1551" y="5834743"/>
            <a:ext cx="282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大工至善</a:t>
            </a:r>
            <a:r>
              <a:rPr kumimoji="1" lang="en-US" altLang="zh-CN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</a:t>
            </a:r>
            <a:r>
              <a:rPr kumimoji="1"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大学至真</a:t>
            </a:r>
            <a:endParaRPr kumimoji="1" lang="zh-CN" altLang="en-US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897890" y="1623060"/>
            <a:ext cx="9956165" cy="152463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15189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 fontAlgn="auto">
              <a:spcBef>
                <a:spcPts val="1200"/>
              </a:spcBef>
            </a:pPr>
            <a:r>
              <a:rPr sz="3200" b="1" dirty="0">
                <a:latin typeface="宋体" panose="02010600030101010101" pitchFamily="2" charset="-122"/>
                <a:ea typeface="宋体" panose="02010600030101010101" pitchFamily="2" charset="-122"/>
              </a:rPr>
              <a:t>A Knowledge-Enhanced Recommendation Model</a:t>
            </a:r>
            <a:br>
              <a:rPr sz="32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sz="3200" b="1" dirty="0">
                <a:latin typeface="宋体" panose="02010600030101010101" pitchFamily="2" charset="-122"/>
                <a:ea typeface="宋体" panose="02010600030101010101" pitchFamily="2" charset="-122"/>
              </a:rPr>
              <a:t>with Attribute-Level Co-Attention</a:t>
            </a:r>
            <a:br>
              <a:rPr sz="3555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sz="2400" b="1" dirty="0">
                <a:latin typeface="宋体" panose="02010600030101010101" pitchFamily="2" charset="-122"/>
                <a:ea typeface="宋体" panose="02010600030101010101" pitchFamily="2" charset="-122"/>
              </a:rPr>
              <a:t>SIGIR ’20, July 2020</a:t>
            </a:r>
            <a:endParaRPr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四、模型评估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73710" y="1054735"/>
            <a:ext cx="10572115" cy="47999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</a:t>
            </a:r>
            <a:endParaRPr lang="zh-CN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两个现实的数据集，即豆瓣电影和网易歌曲。选择了四个重要的属性(M=4)，即豆瓣电影的演员、导演、作家和体裁，以及网易云歌曲的歌手、专辑、作曲家和歌词作者。选择了最近的10个交互作为测试集中的正样本，其余的交互作为训练集中的正样本；为每个用户收集负样本，当随机选择负样本时，倾向于那些受欢迎的项目（具有较高的评分或更多的评审），以避免用户仅仅由于对项目的不了解而没有对项目进行评分/评审的情况。在模型训练和预测中，每个正样本与4个负样本配对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 startAt="2"/>
            </a:pP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 startAt="2"/>
            </a:pP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 startAt="2"/>
            </a:pP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度量标准</a:t>
            </a:r>
            <a:endParaRPr lang="zh-CN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HR@n（命中率）、nDCG@n(归一化折损累计增益)和RR（倒数排名）。为了避免统计偏差，所有模型的性能都被统计为3次运行的平均分数。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70"/>
          <p:cNvPicPr>
            <a:picLocks noChangeAspect="1"/>
          </p:cNvPicPr>
          <p:nvPr/>
        </p:nvPicPr>
        <p:blipFill>
          <a:blip r:embed="rId1"/>
          <a:srcRect t="4844"/>
          <a:stretch>
            <a:fillRect/>
          </a:stretch>
        </p:blipFill>
        <p:spPr>
          <a:xfrm>
            <a:off x="1423670" y="3034030"/>
            <a:ext cx="816229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四、模型评估</a:t>
            </a:r>
            <a:b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5945" y="1203325"/>
            <a:ext cx="1059116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+mj-lt"/>
              <a:buAutoNum type="arabicPeriod" startAt="3"/>
            </a:pPr>
            <a:r>
              <a:rPr 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比较模型。</a:t>
            </a:r>
            <a:endParaRPr lang="zh-CN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NCF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：一个基于DNN的推荐模型，由一个GMF（广义矩阵分解）层和一个MLP</a:t>
            </a:r>
            <a:r>
              <a:rPr lang="en-US" alt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多层感知器</a:t>
            </a:r>
            <a:r>
              <a:rPr lang="en-US" alt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组成，其中每个用户和项目只由单个嵌入表示。</a:t>
            </a:r>
            <a:r>
              <a:rPr 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NAIS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：一个基于注意力的推荐模型，其中只有用户表示被注意机制改善，每个项目都由单个嵌入表示。</a:t>
            </a:r>
            <a:r>
              <a:rPr 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AFM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：它是FM的一个神经版本，它在成对特征交互层之后添加了一个基于注意力的池化层。</a:t>
            </a:r>
            <a:r>
              <a:rPr 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FDSA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：这个顺序推荐模型也包含了特征层次表示，但使用的自我注意力机制只改善了用户表示而没有改善项目表示。</a:t>
            </a:r>
            <a:r>
              <a:rPr 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RippleNet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:它是一个基于知识图谱的的可解释性推荐模型，</a:t>
            </a:r>
            <a:r>
              <a:rPr lang="en-US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ACAM</a:t>
            </a:r>
            <a:r>
              <a:rPr lang="zh-CN" altLang="en-US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与其相比，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突出了</a:t>
            </a:r>
            <a:r>
              <a:rPr lang="en-US" alt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ACAM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在知识（属性）开发的优势。</a:t>
            </a:r>
            <a:r>
              <a:rPr 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DIN：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导入了各种功能来充实用户/项目表示。但它使用的注意力机制与NAIS相似，仅仅调整了用户表示。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四、模型评估</a:t>
            </a:r>
            <a:b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25" y="1644650"/>
            <a:ext cx="10841990" cy="36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20370" y="5200015"/>
            <a:ext cx="1067879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zh-CN" sz="1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所有模型的top3/5/10性能</a:t>
            </a:r>
            <a:endParaRPr lang="zh-CN" altLang="en-US" sz="16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005" y="1227455"/>
            <a:ext cx="106787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评估结果</a:t>
            </a:r>
            <a:endParaRPr lang="zh-CN" altLang="en-US" sz="18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五、总结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5945" y="1448435"/>
            <a:ext cx="1060767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/>
            <a:r>
              <a:rPr lang="en-US" alt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本文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提出了一种新的推荐模型ACAM，即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属性级协同注意的知识增强推荐模型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它首先以细粒度属性嵌入来表示用户和项目，然后通过属性级协同注意力模块同时增强用户表示和项目表示。通过我们的扩展实验，证明了这种增强表示有利于性能的提高，本文所提出模型优于最先进的深度模型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3460909" y="3366000"/>
            <a:ext cx="4598670" cy="866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040" b="1" spc="756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感谢您的倾听</a:t>
            </a:r>
            <a:endParaRPr lang="en-US" altLang="zh-CN" sz="5040" b="1" spc="756" dirty="0">
              <a:ln w="63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59" y="1661478"/>
            <a:ext cx="1438770" cy="1404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 isContent="1"/>
      </p:transition>
    </mc:Choice>
    <mc:Fallback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同侧圆角矩形 19"/>
          <p:cNvSpPr/>
          <p:nvPr/>
        </p:nvSpPr>
        <p:spPr>
          <a:xfrm rot="16200000">
            <a:off x="4371263" y="-1390232"/>
            <a:ext cx="3693600" cy="10608638"/>
          </a:xfrm>
          <a:prstGeom prst="round2SameRect">
            <a:avLst>
              <a:gd name="adj1" fmla="val 7546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901701" y="2916362"/>
            <a:ext cx="4329404" cy="2844526"/>
          </a:xfrm>
          <a:prstGeom prst="roundRect">
            <a:avLst>
              <a:gd name="adj" fmla="val 74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033804" y="487029"/>
            <a:ext cx="3488533" cy="1580256"/>
          </a:xfrm>
          <a:prstGeom prst="rect">
            <a:avLst/>
          </a:prstGeom>
        </p:spPr>
      </p:pic>
      <p:pic>
        <p:nvPicPr>
          <p:cNvPr id="55" name="Picture 2" descr="C:\Users\Administrator\Desktop\png\20169_0000_-----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55745" y="1089031"/>
            <a:ext cx="1577050" cy="76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09821" y="393487"/>
            <a:ext cx="2206708" cy="651600"/>
          </a:xfrm>
          <a:prstGeom prst="rect">
            <a:avLst/>
          </a:prstGeom>
        </p:spPr>
      </p:pic>
      <p:sp>
        <p:nvSpPr>
          <p:cNvPr id="40" name="同侧圆角矩形 4"/>
          <p:cNvSpPr/>
          <p:nvPr/>
        </p:nvSpPr>
        <p:spPr>
          <a:xfrm rot="5400000">
            <a:off x="-1536979" y="3608087"/>
            <a:ext cx="3693600" cy="612000"/>
          </a:xfrm>
          <a:prstGeom prst="round2SameRect">
            <a:avLst>
              <a:gd name="adj1" fmla="val 28992"/>
              <a:gd name="adj2" fmla="val 0"/>
            </a:avLst>
          </a:prstGeom>
          <a:solidFill>
            <a:srgbClr val="006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922010" y="2658745"/>
            <a:ext cx="2472055" cy="44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235"/>
            <a:r>
              <a:rPr lang="zh-CN" altLang="en-US" sz="2270" dirty="0">
                <a:solidFill>
                  <a:srgbClr val="2683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研究背景及现状</a:t>
            </a:r>
            <a:endParaRPr lang="zh-CN" altLang="en-US" sz="2270" dirty="0">
              <a:solidFill>
                <a:srgbClr val="2683C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921778" y="3696812"/>
            <a:ext cx="1633619" cy="44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235"/>
            <a:r>
              <a:rPr lang="zh-CN" altLang="en-US" sz="2270" dirty="0">
                <a:solidFill>
                  <a:srgbClr val="2683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模型描述</a:t>
            </a:r>
            <a:endParaRPr lang="zh-CN" altLang="en-US" sz="2270" dirty="0">
              <a:solidFill>
                <a:srgbClr val="2683C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922236" y="4739179"/>
            <a:ext cx="1633619" cy="44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235"/>
            <a:r>
              <a:rPr lang="zh-CN" altLang="en-US" sz="2270" dirty="0">
                <a:solidFill>
                  <a:srgbClr val="2683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模型训练</a:t>
            </a:r>
            <a:endParaRPr lang="zh-CN" altLang="en-US" sz="2270" dirty="0">
              <a:solidFill>
                <a:srgbClr val="2683C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091063" y="2713529"/>
            <a:ext cx="1633619" cy="44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235"/>
            <a:r>
              <a:rPr lang="zh-CN" altLang="en-US" sz="2270" dirty="0">
                <a:solidFill>
                  <a:srgbClr val="2683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模型评估</a:t>
            </a:r>
            <a:endParaRPr lang="zh-CN" altLang="en-US" sz="2270" dirty="0">
              <a:solidFill>
                <a:srgbClr val="2683C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091521" y="3740654"/>
            <a:ext cx="1633619" cy="44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235"/>
            <a:r>
              <a:rPr lang="zh-CN" altLang="en-US" sz="2270" dirty="0">
                <a:solidFill>
                  <a:srgbClr val="2683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sz="2270" dirty="0">
              <a:solidFill>
                <a:srgbClr val="2683C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287810" y="2710447"/>
            <a:ext cx="523552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4235"/>
            <a:r>
              <a:rPr lang="en-US" altLang="zh-CN" dirty="0">
                <a:solidFill>
                  <a:srgbClr val="1CADE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endParaRPr lang="en-US" altLang="zh-CN" dirty="0">
              <a:solidFill>
                <a:srgbClr val="1CADE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5818729" y="2713115"/>
            <a:ext cx="0" cy="2575807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lgDash"/>
            <a:miter lim="800000"/>
          </a:ln>
          <a:effectLst/>
        </p:spPr>
      </p:cxnSp>
      <p:sp>
        <p:nvSpPr>
          <p:cNvPr id="78" name="文本框 77"/>
          <p:cNvSpPr txBox="1"/>
          <p:nvPr/>
        </p:nvSpPr>
        <p:spPr>
          <a:xfrm>
            <a:off x="5287810" y="3740769"/>
            <a:ext cx="523552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4235"/>
            <a:r>
              <a:rPr lang="en-US" altLang="zh-CN" dirty="0">
                <a:solidFill>
                  <a:srgbClr val="1CADE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02</a:t>
            </a:r>
            <a:endParaRPr lang="en-US" altLang="zh-CN" dirty="0">
              <a:solidFill>
                <a:srgbClr val="1CADE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287810" y="4782615"/>
            <a:ext cx="523552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4235"/>
            <a:r>
              <a:rPr lang="en-US" altLang="zh-CN" dirty="0">
                <a:solidFill>
                  <a:srgbClr val="1CADE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03</a:t>
            </a:r>
            <a:endParaRPr lang="en-US" altLang="zh-CN" dirty="0">
              <a:solidFill>
                <a:srgbClr val="1CADE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498403" y="2710447"/>
            <a:ext cx="523552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4235"/>
            <a:r>
              <a:rPr lang="en-US" altLang="zh-CN" dirty="0">
                <a:solidFill>
                  <a:srgbClr val="1CADE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04</a:t>
            </a:r>
            <a:endParaRPr lang="zh-CN" altLang="en-US" dirty="0">
              <a:solidFill>
                <a:srgbClr val="1CADE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9029322" y="2713114"/>
            <a:ext cx="0" cy="1549732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lgDash"/>
            <a:miter lim="800000"/>
          </a:ln>
          <a:effectLst/>
        </p:spPr>
      </p:cxnSp>
      <p:sp>
        <p:nvSpPr>
          <p:cNvPr id="82" name="文本框 81"/>
          <p:cNvSpPr txBox="1"/>
          <p:nvPr/>
        </p:nvSpPr>
        <p:spPr>
          <a:xfrm>
            <a:off x="8498403" y="3740769"/>
            <a:ext cx="523552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4235"/>
            <a:r>
              <a:rPr lang="en-US" altLang="zh-CN" dirty="0">
                <a:solidFill>
                  <a:srgbClr val="1CADE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05</a:t>
            </a:r>
            <a:endParaRPr lang="en-US" altLang="zh-CN" dirty="0">
              <a:solidFill>
                <a:srgbClr val="1CADE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4" name="同侧圆角矩形 4"/>
          <p:cNvSpPr/>
          <p:nvPr/>
        </p:nvSpPr>
        <p:spPr>
          <a:xfrm rot="16200000">
            <a:off x="11146767" y="5595922"/>
            <a:ext cx="372844" cy="374598"/>
          </a:xfrm>
          <a:prstGeom prst="round2SameRect">
            <a:avLst>
              <a:gd name="adj1" fmla="val 28992"/>
              <a:gd name="adj2" fmla="val 0"/>
            </a:avLst>
          </a:prstGeom>
          <a:solidFill>
            <a:srgbClr val="006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76" grpId="0"/>
      <p:bldP spid="78" grpId="0"/>
      <p:bldP spid="79" grpId="0"/>
      <p:bldP spid="80" grpId="0"/>
      <p:bldP spid="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一、研究背景及现状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5945" y="1170305"/>
            <a:ext cx="10643235" cy="3692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深度神经网络</a:t>
            </a:r>
            <a:r>
              <a:rPr lang="en-US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(DNNs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)在计算机视觉、图像和自然语言处理(NLP)等方面取得了许多成功，这带动了许多研究人员引进DNNs来改进推荐系统。在这些深度推荐模型中，注意力机制也被广泛应用于推荐性能的增强。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尽管这些基于注意力的模型已被证明是有效的，但以下问题限制了推荐性能的进一步提高。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某些模型在项目表示上</a:t>
            </a:r>
            <a:r>
              <a:rPr 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只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使用粗糙的注意力，即每个项目都直接由单一的嵌入表示，并基于该嵌入生成用户表示。这种粗粒度的嵌入不能较好地表示用户和项目。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虽然某些结合项目特征（属性）来提高用户/项目表示的表达能力的</a:t>
            </a:r>
            <a:r>
              <a:rPr 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模型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，但它们只在用户表示方面应用了注意力机制。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因此，针对这些问题，提出了一种新的具有属性级协同注意的深度推荐模型，即ACAM，主要有以下贡献：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ACAM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更精确地捕获了不同用户/项目属性之间的相关性，同时增强了用户/项目表示，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提高了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推荐性能。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扩展实验表明，我们的模型优于一些最先进的深度模型，包括以前的基于注意力的推荐模型，这显然证明了合并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‘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属性嵌入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’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‘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使用属性级协同注意来协同增强用户表示和项目表示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’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的有效性。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二、模型描述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" y="955675"/>
            <a:ext cx="4642485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697730" y="1947545"/>
            <a:ext cx="6459855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属性级协同注意的深度推荐模型（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ACAM）所处理的任务是隐式反馈的top-n推荐。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为了生成top-n推荐列表，目标用户u应该与每个候选项目v相结合，输入到模型中计算    ，它量化了u喜欢v的概率，即u对v有一个正反馈。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模型架构如左图所示，ACAM分为三层，即嵌入层、协同注意层和预测层。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4" name="对象 -2147482624"/>
          <p:cNvGraphicFramePr>
            <a:graphicFrameLocks noChangeAspect="1"/>
          </p:cNvGraphicFramePr>
          <p:nvPr/>
        </p:nvGraphicFramePr>
        <p:xfrm>
          <a:off x="7330440" y="3031490"/>
          <a:ext cx="4159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28600" imgH="228600" progId="Equation.KSEE3">
                  <p:embed/>
                </p:oleObj>
              </mc:Choice>
              <mc:Fallback>
                <p:oleObj name="" r:id="rId2" imgW="2286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0440" y="3031490"/>
                        <a:ext cx="415925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二、模型描述</a:t>
            </a:r>
            <a:b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37555" y="995045"/>
            <a:ext cx="5528310" cy="5713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嵌入层</a:t>
            </a:r>
            <a:endParaRPr 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fontAlgn="auto" latinLnBrk="1">
              <a:buFont typeface="+mj-ea"/>
              <a:buAutoNum type="circleNumDbPlain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生成项目表示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fontAlgn="auto" latinLnBrk="1">
              <a:buFont typeface="+mj-ea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从知识图谱中提取项目及其属性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即三元组&lt;h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&gt;（分别表示项目，属性，属性值）。项目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头实体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)a</a:t>
            </a:r>
            <a:r>
              <a:rPr lang="en-US" altLang="zh-CN" baseline="-25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及其属性               共同嵌入生成一个项目的表示。其中，一个项目的一个属性可能有多个值，既有               ，故项目表示可用                                  矩阵来表示。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fontAlgn="auto" latinLnBrk="1">
              <a:buFont typeface="+mj-ea"/>
              <a:buAutoNum type="circleNumDbPlain" startAt="2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生成用户表示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fontAlgn="auto" latinLnBrk="1">
              <a:buFont typeface="+mj-lt"/>
              <a:buAutoNum type="alphaLcParenR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               表示用户的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交互项目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，交互项目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 latinLnBrk="1">
              <a:buFont typeface="+mj-lt"/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v</a:t>
            </a:r>
            <a:r>
              <a:rPr lang="en-US" altLang="zh-CN" baseline="-25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表示如上述的            矩阵，故用户表示为如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fontAlgn="auto" latinLnBrk="1">
              <a:buFont typeface="+mj-lt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‘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立方体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‘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表示为    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fontAlgn="auto" latinLnBrk="1">
              <a:buFont typeface="+mj-lt"/>
              <a:buAutoNum type="alphaLcParenR" startAt="2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压缩   。通过一个注意力网络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分别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对用户u的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个历史交互项目的第i个属性嵌入进行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聚合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，聚合结果作为用户u的新的第i个属性嵌入。计算公式如下，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fontAlgn="auto" latinLnBrk="1">
              <a:buFont typeface="+mj-lt"/>
              <a:buAutoNum type="alphaLcParenR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fontAlgn="auto" latinLnBrk="1">
              <a:buFont typeface="+mj-lt"/>
              <a:buAutoNum type="alphaLcParenR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 latinLnBrk="1">
              <a:buFont typeface="+mj-lt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其中，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FFN(.)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表示前馈网络的计算。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 latinLnBrk="1">
              <a:spcBef>
                <a:spcPts val="1000"/>
              </a:spcBef>
              <a:buFont typeface="+mj-lt"/>
              <a:buNone/>
            </a:pPr>
            <a:r>
              <a:rPr 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这样生成的用户表示因不同的候选推荐项目而变化，已证明比固定用户表示更有助于推荐性能的提高。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 latinLnBrk="1">
              <a:buFont typeface="+mj-lt"/>
              <a:buNone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843" r="2722"/>
          <a:stretch>
            <a:fillRect/>
          </a:stretch>
        </p:blipFill>
        <p:spPr>
          <a:xfrm>
            <a:off x="72390" y="1217295"/>
            <a:ext cx="5480050" cy="4259580"/>
          </a:xfrm>
          <a:prstGeom prst="rect">
            <a:avLst/>
          </a:prstGeom>
        </p:spPr>
      </p:pic>
      <p:graphicFrame>
        <p:nvGraphicFramePr>
          <p:cNvPr id="4" name="对象 -2147482622"/>
          <p:cNvGraphicFramePr>
            <a:graphicFrameLocks noChangeAspect="1"/>
          </p:cNvGraphicFramePr>
          <p:nvPr/>
        </p:nvGraphicFramePr>
        <p:xfrm>
          <a:off x="7136765" y="1995170"/>
          <a:ext cx="1594485" cy="39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876300" imgH="215900" progId="Equation.KSEE3">
                  <p:embed/>
                </p:oleObj>
              </mc:Choice>
              <mc:Fallback>
                <p:oleObj name="" r:id="rId2" imgW="8763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36765" y="1995170"/>
                        <a:ext cx="1594485" cy="3930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17"/>
          <p:cNvGraphicFramePr>
            <a:graphicFrameLocks noChangeAspect="1"/>
          </p:cNvGraphicFramePr>
          <p:nvPr/>
        </p:nvGraphicFramePr>
        <p:xfrm>
          <a:off x="9878060" y="2600325"/>
          <a:ext cx="1245235" cy="28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4" imgW="698500" imgH="203200" progId="Equation.KSEE3">
                  <p:embed/>
                </p:oleObj>
              </mc:Choice>
              <mc:Fallback>
                <p:oleObj name="" r:id="rId4" imgW="698500" imgH="203200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78060" y="2600325"/>
                        <a:ext cx="1245235" cy="280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620"/>
          <p:cNvGraphicFramePr>
            <a:graphicFrameLocks noChangeAspect="1"/>
          </p:cNvGraphicFramePr>
          <p:nvPr/>
        </p:nvGraphicFramePr>
        <p:xfrm>
          <a:off x="6541770" y="2567305"/>
          <a:ext cx="1564005" cy="31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6" imgW="1143000" imgH="228600" progId="Equation.KSEE3">
                  <p:embed/>
                </p:oleObj>
              </mc:Choice>
              <mc:Fallback>
                <p:oleObj name="" r:id="rId6" imgW="1143000" imgH="2286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41770" y="2567305"/>
                        <a:ext cx="1564005" cy="3130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6445885" y="3321685"/>
          <a:ext cx="160464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8" imgW="1091565" imgH="215900" progId="Equation.KSEE3">
                  <p:embed/>
                </p:oleObj>
              </mc:Choice>
              <mc:Fallback>
                <p:oleObj name="" r:id="rId8" imgW="1091565" imgH="2159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45885" y="3321685"/>
                        <a:ext cx="1604645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-2147482617"/>
          <p:cNvGraphicFramePr>
            <a:graphicFrameLocks noChangeAspect="1"/>
          </p:cNvGraphicFramePr>
          <p:nvPr/>
        </p:nvGraphicFramePr>
        <p:xfrm>
          <a:off x="7696835" y="3606800"/>
          <a:ext cx="1334135" cy="30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0" imgW="698500" imgH="203200" progId="Equation.KSEE3">
                  <p:embed/>
                </p:oleObj>
              </mc:Choice>
              <mc:Fallback>
                <p:oleObj name="" r:id="rId10" imgW="698500" imgH="203200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96835" y="3606800"/>
                        <a:ext cx="1334135" cy="300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4"/>
          <p:cNvGraphicFramePr>
            <a:graphicFrameLocks noChangeAspect="1"/>
          </p:cNvGraphicFramePr>
          <p:nvPr/>
        </p:nvGraphicFramePr>
        <p:xfrm>
          <a:off x="6242685" y="3890010"/>
          <a:ext cx="129921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1" imgW="914400" imgH="203200" progId="Equation.KSEE3">
                  <p:embed/>
                </p:oleObj>
              </mc:Choice>
              <mc:Fallback>
                <p:oleObj name="" r:id="rId11" imgW="914400" imgH="2032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42685" y="3890010"/>
                        <a:ext cx="1299210" cy="288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13"/>
          <p:cNvGraphicFramePr>
            <a:graphicFrameLocks noChangeAspect="1"/>
          </p:cNvGraphicFramePr>
          <p:nvPr/>
        </p:nvGraphicFramePr>
        <p:xfrm>
          <a:off x="9738360" y="3853815"/>
          <a:ext cx="34734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3" imgW="203200" imgH="254000" progId="Equation.KSEE3">
                  <p:embed/>
                </p:oleObj>
              </mc:Choice>
              <mc:Fallback>
                <p:oleObj name="" r:id="rId13" imgW="203200" imgH="25400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738360" y="3853815"/>
                        <a:ext cx="34734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-2147482613"/>
          <p:cNvGraphicFramePr>
            <a:graphicFrameLocks noChangeAspect="1"/>
          </p:cNvGraphicFramePr>
          <p:nvPr/>
        </p:nvGraphicFramePr>
        <p:xfrm>
          <a:off x="6718300" y="4077970"/>
          <a:ext cx="347345" cy="39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5" imgW="203200" imgH="254000" progId="Equation.KSEE3">
                  <p:embed/>
                </p:oleObj>
              </mc:Choice>
              <mc:Fallback>
                <p:oleObj name="" r:id="rId15" imgW="203200" imgH="25400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18300" y="4077970"/>
                        <a:ext cx="347345" cy="3987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-2147482611"/>
          <p:cNvGraphicFramePr>
            <a:graphicFrameLocks noChangeAspect="1"/>
          </p:cNvGraphicFramePr>
          <p:nvPr/>
        </p:nvGraphicFramePr>
        <p:xfrm>
          <a:off x="6849110" y="4859655"/>
          <a:ext cx="3028950" cy="61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6" imgW="1562100" imgH="444500" progId="Equation.KSEE3">
                  <p:embed/>
                </p:oleObj>
              </mc:Choice>
              <mc:Fallback>
                <p:oleObj name="" r:id="rId16" imgW="1562100" imgH="44450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49110" y="4859655"/>
                        <a:ext cx="3028950" cy="617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二、模型描述</a:t>
            </a:r>
            <a:b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03555" y="3426460"/>
            <a:ext cx="1076388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+mj-lt"/>
              <a:buAutoNum type="arabicPeriod" startAt="2"/>
            </a:pPr>
            <a:r>
              <a:rPr 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协同注意层</a:t>
            </a:r>
            <a:endParaRPr lang="zh-CN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在这一层，用户表示和项目表示由对称神经结构的协同注意模型增强。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首先，将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用户表示和项目表示分别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表示如下：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采用非线性转换得到关键字矩阵                   和值矩阵                  ，表示如下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3" name="对象 -2147482600"/>
          <p:cNvGraphicFramePr>
            <a:graphicFrameLocks noChangeAspect="1"/>
          </p:cNvGraphicFramePr>
          <p:nvPr/>
        </p:nvGraphicFramePr>
        <p:xfrm>
          <a:off x="2145030" y="4307205"/>
          <a:ext cx="2532380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06500" imgH="241300" progId="Equation.KSEE3">
                  <p:embed/>
                </p:oleObj>
              </mc:Choice>
              <mc:Fallback>
                <p:oleObj name="" r:id="rId1" imgW="12065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5030" y="4307205"/>
                        <a:ext cx="2532380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599"/>
          <p:cNvGraphicFramePr>
            <a:graphicFrameLocks noChangeAspect="1"/>
          </p:cNvGraphicFramePr>
          <p:nvPr/>
        </p:nvGraphicFramePr>
        <p:xfrm>
          <a:off x="5300345" y="4312920"/>
          <a:ext cx="2287270" cy="457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1206500" imgH="241300" progId="Equation.KSEE3">
                  <p:embed/>
                </p:oleObj>
              </mc:Choice>
              <mc:Fallback>
                <p:oleObj name="" r:id="rId3" imgW="1206500" imgH="241300" progId="Equation.KSEE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0345" y="4312920"/>
                        <a:ext cx="2287270" cy="457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598"/>
          <p:cNvGraphicFramePr>
            <a:graphicFrameLocks noChangeAspect="1"/>
          </p:cNvGraphicFramePr>
          <p:nvPr/>
        </p:nvGraphicFramePr>
        <p:xfrm>
          <a:off x="4215765" y="4770755"/>
          <a:ext cx="2106295" cy="351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1219200" imgH="203200" progId="Equation.KSEE3">
                  <p:embed/>
                </p:oleObj>
              </mc:Choice>
              <mc:Fallback>
                <p:oleObj name="" r:id="rId5" imgW="1219200" imgH="203200" progId="Equation.KSEE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5765" y="4770755"/>
                        <a:ext cx="2106295" cy="3511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-2147482595"/>
          <p:cNvGraphicFramePr>
            <a:graphicFrameLocks noChangeAspect="1"/>
          </p:cNvGraphicFramePr>
          <p:nvPr/>
        </p:nvGraphicFramePr>
        <p:xfrm>
          <a:off x="7269480" y="4785995"/>
          <a:ext cx="1962150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7" imgW="1181100" imgH="203200" progId="Equation.KSEE3">
                  <p:embed/>
                </p:oleObj>
              </mc:Choice>
              <mc:Fallback>
                <p:oleObj name="" r:id="rId7" imgW="1181100" imgH="203200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69480" y="4785995"/>
                        <a:ext cx="1962150" cy="350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-2147482594"/>
          <p:cNvGraphicFramePr>
            <a:graphicFrameLocks noChangeAspect="1"/>
          </p:cNvGraphicFramePr>
          <p:nvPr/>
        </p:nvGraphicFramePr>
        <p:xfrm>
          <a:off x="2570480" y="5193665"/>
          <a:ext cx="5455920" cy="99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9" imgW="3073400" imgH="558800" progId="Equation.KSEE3">
                  <p:embed/>
                </p:oleObj>
              </mc:Choice>
              <mc:Fallback>
                <p:oleObj name="" r:id="rId9" imgW="3073400" imgH="5588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0480" y="5193665"/>
                        <a:ext cx="5455920" cy="9918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0480" y="946785"/>
            <a:ext cx="6200140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二、模型描述</a:t>
            </a:r>
            <a:b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93190"/>
            <a:ext cx="5467985" cy="40360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538470" y="1239520"/>
            <a:ext cx="5810885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+mj-ea"/>
              <a:buAutoNum type="circleNumDbPlain" startAt="3"/>
            </a:pP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得到一个co-attention map ，            。每个</a:t>
            </a:r>
            <a:r>
              <a:rPr lang="en-US" alt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en-US" altLang="zh-CN" sz="1800" b="0" baseline="-25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ij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量化了用户u的第i个属性和项目v的第j个属性之间的密切关系，即   和   之间的关联。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调整所有的u和v的表示如下，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为了减少ACAM中训练参数的数量，在实验中有如下   设置，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9000490" y="1239520"/>
            <a:ext cx="1337945" cy="36893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对象 -2147482588"/>
          <p:cNvGraphicFramePr>
            <a:graphicFrameLocks noChangeAspect="1"/>
          </p:cNvGraphicFramePr>
          <p:nvPr/>
        </p:nvGraphicFramePr>
        <p:xfrm>
          <a:off x="7840345" y="1783715"/>
          <a:ext cx="30988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77165" imgH="241300" progId="Equation.KSEE3">
                  <p:embed/>
                </p:oleObj>
              </mc:Choice>
              <mc:Fallback>
                <p:oleObj name="" r:id="rId3" imgW="177165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0345" y="1783715"/>
                        <a:ext cx="309880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587"/>
          <p:cNvGraphicFramePr>
            <a:graphicFrameLocks noChangeAspect="1"/>
          </p:cNvGraphicFramePr>
          <p:nvPr/>
        </p:nvGraphicFramePr>
        <p:xfrm>
          <a:off x="8392160" y="1765935"/>
          <a:ext cx="319405" cy="457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5" imgW="177165" imgH="254000" progId="Equation.KSEE3">
                  <p:embed/>
                </p:oleObj>
              </mc:Choice>
              <mc:Fallback>
                <p:oleObj name="" r:id="rId5" imgW="177165" imgH="254000" progId="Equation.KSEE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2160" y="1765935"/>
                        <a:ext cx="319405" cy="457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585"/>
          <p:cNvGraphicFramePr>
            <a:graphicFrameLocks noChangeAspect="1"/>
          </p:cNvGraphicFramePr>
          <p:nvPr/>
        </p:nvGraphicFramePr>
        <p:xfrm>
          <a:off x="6182360" y="2717165"/>
          <a:ext cx="456628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7" imgW="2781300" imgH="241300" progId="Equation.KSEE3">
                  <p:embed/>
                </p:oleObj>
              </mc:Choice>
              <mc:Fallback>
                <p:oleObj name="" r:id="rId7" imgW="2781300" imgH="241300" progId="Equation.KSEE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2360" y="2717165"/>
                        <a:ext cx="4566285" cy="396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581"/>
          <p:cNvGraphicFramePr>
            <a:graphicFrameLocks noChangeAspect="1"/>
          </p:cNvGraphicFramePr>
          <p:nvPr/>
        </p:nvGraphicFramePr>
        <p:xfrm>
          <a:off x="6655753" y="3607435"/>
          <a:ext cx="3460115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9" imgW="1917065" imgH="241300" progId="Equation.KSEE3">
                  <p:embed/>
                </p:oleObj>
              </mc:Choice>
              <mc:Fallback>
                <p:oleObj name="" r:id="rId9" imgW="1917065" imgH="2413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55753" y="3607435"/>
                        <a:ext cx="3460115" cy="4356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连接符 11"/>
          <p:cNvCxnSpPr/>
          <p:nvPr/>
        </p:nvCxnSpPr>
        <p:spPr>
          <a:xfrm flipV="1">
            <a:off x="5581015" y="2197100"/>
            <a:ext cx="5768340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5538470" y="4282440"/>
            <a:ext cx="5768340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559425" y="4416425"/>
            <a:ext cx="57677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+mj-ea"/>
              <a:buAutoNum type="circleNumDbPlain" startAt="4"/>
            </a:pP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最后一个操作是使用</a:t>
            </a:r>
            <a:r>
              <a:rPr lang="en-US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sum pooling</a:t>
            </a:r>
            <a:r>
              <a:rPr lang="en-US" sz="1800" b="0" baseline="30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将矩阵U，V压缩成u和v的最终表示，如下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6" name="对象 -2147482580"/>
          <p:cNvGraphicFramePr>
            <a:graphicFrameLocks noChangeAspect="1"/>
          </p:cNvGraphicFramePr>
          <p:nvPr/>
        </p:nvGraphicFramePr>
        <p:xfrm>
          <a:off x="6543040" y="5174615"/>
          <a:ext cx="3291205" cy="41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1816100" imgH="228600" progId="Equation.KSEE3">
                  <p:embed/>
                </p:oleObj>
              </mc:Choice>
              <mc:Fallback>
                <p:oleObj name="" r:id="rId11" imgW="1816100" imgH="22860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43040" y="5174615"/>
                        <a:ext cx="3291205" cy="414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三、模型训练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对象 -2147482568"/>
          <p:cNvGraphicFramePr>
            <a:graphicFrameLocks noChangeAspect="1"/>
          </p:cNvGraphicFramePr>
          <p:nvPr/>
        </p:nvGraphicFramePr>
        <p:xfrm>
          <a:off x="863600" y="2098993"/>
          <a:ext cx="9793605" cy="741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537200" imgH="419100" progId="Equation.KSEE3">
                  <p:embed/>
                </p:oleObj>
              </mc:Choice>
              <mc:Fallback>
                <p:oleObj name="" r:id="rId1" imgW="55372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3600" y="2098993"/>
                        <a:ext cx="9793605" cy="741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575945" y="1223645"/>
            <a:ext cx="1060704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采用了</a:t>
            </a:r>
            <a:r>
              <a:rPr lang="en-US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transH</a:t>
            </a:r>
            <a:r>
              <a:rPr lang="zh-CN" sz="1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模型学习知识图谱中多对多的关系。</a:t>
            </a:r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sz="1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通过最小化以下目标函数来学习ACAM的参数：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其中，y是观察到的用户-项目的交互和负反馈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的联合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，K是在知识图谱中的三元组。第二项中的头部实体的嵌入h和尾部实体的嵌入t分别为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aseline="-25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aseline="-25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</a:t>
            </a:r>
            <a:r>
              <a:rPr lang="en-US" altLang="zh-CN" sz="1800" baseline="-25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en-US" altLang="zh-CN" sz="1800" baseline="-25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分别是transH中的超平面和转换向量。第三项为正则项，防止过拟合。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73"/>
          <p:cNvPicPr>
            <a:picLocks noChangeAspect="1"/>
          </p:cNvPicPr>
          <p:nvPr/>
        </p:nvPicPr>
        <p:blipFill>
          <a:blip r:embed="rId3"/>
          <a:srcRect t="3333"/>
          <a:stretch>
            <a:fillRect/>
          </a:stretch>
        </p:blipFill>
        <p:spPr>
          <a:xfrm>
            <a:off x="2682240" y="4694555"/>
            <a:ext cx="6155055" cy="125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26110" y="4062730"/>
            <a:ext cx="104743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/>
            <a:r>
              <a:rPr lang="zh-CN" sz="18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部分超参数设置</a:t>
            </a:r>
            <a:endParaRPr lang="zh-CN" altLang="en-US" sz="18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76910" y="3924935"/>
            <a:ext cx="10373360" cy="3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二、模型描述</a:t>
            </a:r>
            <a:b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47040" y="4378325"/>
            <a:ext cx="106349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>
              <a:buFont typeface="+mj-lt"/>
              <a:buAutoNum type="arabicPeriod" startAt="3"/>
            </a:pPr>
            <a:r>
              <a:rPr 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预测层</a:t>
            </a:r>
            <a:endParaRPr lang="zh-CN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最终的分数    通过一个由三层的MLP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多层感知器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 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MLP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多层感知器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是一种前向结构的ANN人工神经网络, 能够处理非线性可分离的问题。</a:t>
            </a: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+mj-lt"/>
              <a:buNone/>
            </a:pPr>
            <a:endParaRPr lang="zh-CN" altLang="en-US" sz="1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" y="1127125"/>
            <a:ext cx="6696075" cy="2667000"/>
          </a:xfrm>
          <a:prstGeom prst="rect">
            <a:avLst/>
          </a:prstGeom>
        </p:spPr>
      </p:pic>
      <p:graphicFrame>
        <p:nvGraphicFramePr>
          <p:cNvPr id="3" name="对象 -2147482579"/>
          <p:cNvGraphicFramePr>
            <a:graphicFrameLocks noChangeAspect="1"/>
          </p:cNvGraphicFramePr>
          <p:nvPr/>
        </p:nvGraphicFramePr>
        <p:xfrm>
          <a:off x="1701800" y="4617720"/>
          <a:ext cx="357505" cy="378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215900" imgH="228600" progId="Equation.KSEE3">
                  <p:embed/>
                </p:oleObj>
              </mc:Choice>
              <mc:Fallback>
                <p:oleObj name="" r:id="rId2" imgW="2159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01800" y="4617720"/>
                        <a:ext cx="357505" cy="378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12178" t="11191" r="15346" b="3557"/>
          <a:stretch>
            <a:fillRect/>
          </a:stretch>
        </p:blipFill>
        <p:spPr>
          <a:xfrm>
            <a:off x="6974840" y="1356360"/>
            <a:ext cx="4243705" cy="254381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810125" y="2296795"/>
            <a:ext cx="2443480" cy="1733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2590</Words>
  <Application>WPS 演示</Application>
  <PresentationFormat>自定义</PresentationFormat>
  <Paragraphs>142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14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Arial</vt:lpstr>
      <vt:lpstr>思源黑体 CN Normal</vt:lpstr>
      <vt:lpstr>Arial Unicode MS</vt:lpstr>
      <vt:lpstr>Calibri</vt:lpstr>
      <vt:lpstr>黑体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具有属性级协同注意的知识增强推荐模型  </vt:lpstr>
      <vt:lpstr>PowerPoint 演示文稿</vt:lpstr>
      <vt:lpstr>一、研究背景及现状</vt:lpstr>
      <vt:lpstr>二、模型描述</vt:lpstr>
      <vt:lpstr>二、模型描述 </vt:lpstr>
      <vt:lpstr>二、模型描述 </vt:lpstr>
      <vt:lpstr>二、模型描述 </vt:lpstr>
      <vt:lpstr>三、模型训练</vt:lpstr>
      <vt:lpstr>二、模型描述 </vt:lpstr>
      <vt:lpstr>四、模型评估</vt:lpstr>
      <vt:lpstr>四、模型评估 </vt:lpstr>
      <vt:lpstr>四、模型评估 </vt:lpstr>
      <vt:lpstr>五、总结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哈尔滨工程大学</dc:creator>
  <cp:lastModifiedBy>清欢渡</cp:lastModifiedBy>
  <cp:revision>152</cp:revision>
  <dcterms:created xsi:type="dcterms:W3CDTF">2017-03-16T08:47:00Z</dcterms:created>
  <dcterms:modified xsi:type="dcterms:W3CDTF">2020-12-13T11:15:11Z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2052-11.1.0.10168</vt:lpwstr>
  </property>
</Properties>
</file>